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Garet Bold" panose="020B0604020202020204" charset="0"/>
      <p:regular r:id="rId15"/>
    </p:embeddedFont>
    <p:embeddedFont>
      <p:font typeface="Archivo Black" panose="020B0604020202020204" charset="0"/>
      <p:regular r:id="rId16"/>
    </p:embeddedFont>
    <p:embeddedFont>
      <p:font typeface="Garet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45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0.svg>
</file>

<file path=ppt/media/image11.png>
</file>

<file path=ppt/media/image12.jpeg>
</file>

<file path=ppt/media/image12.svg>
</file>

<file path=ppt/media/image13.png>
</file>

<file path=ppt/media/image16.svg>
</file>

<file path=ppt/media/image18.svg>
</file>

<file path=ppt/media/image2.png>
</file>

<file path=ppt/media/image21.svg>
</file>

<file path=ppt/media/image3.png>
</file>

<file path=ppt/media/image3.svg>
</file>

<file path=ppt/media/image4.png>
</file>

<file path=ppt/media/image5.jpeg>
</file>

<file path=ppt/media/image5.svg>
</file>

<file path=ppt/media/image6.png>
</file>

<file path=ppt/media/image7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1.png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379298" y="8311463"/>
            <a:ext cx="1880002" cy="946837"/>
          </a:xfrm>
          <a:custGeom>
            <a:avLst/>
            <a:gdLst/>
            <a:ahLst/>
            <a:cxnLst/>
            <a:rect l="l" t="t" r="r" b="b"/>
            <a:pathLst>
              <a:path w="1880002" h="946837">
                <a:moveTo>
                  <a:pt x="0" y="0"/>
                </a:moveTo>
                <a:lnTo>
                  <a:pt x="1880002" y="0"/>
                </a:lnTo>
                <a:lnTo>
                  <a:pt x="1880002" y="946837"/>
                </a:lnTo>
                <a:lnTo>
                  <a:pt x="0" y="9468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766051" y="6689661"/>
            <a:ext cx="10493249" cy="404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076"/>
              </a:lnSpc>
              <a:spcBef>
                <a:spcPct val="0"/>
              </a:spcBef>
            </a:pPr>
            <a:r>
              <a:rPr lang="en-US" sz="3076" spc="-24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Proposal Skripsi - Mata Kuliah Riset Informatika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282888"/>
            <a:ext cx="6421159" cy="48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67"/>
              </a:lnSpc>
              <a:spcBef>
                <a:spcPct val="0"/>
              </a:spcBef>
            </a:pPr>
            <a:r>
              <a:rPr lang="en-US" sz="3052" b="1">
                <a:solidFill>
                  <a:srgbClr val="2B2B2B"/>
                </a:solidFill>
                <a:latin typeface="Garet Bold"/>
                <a:ea typeface="Garet Bold"/>
                <a:cs typeface="Garet Bold"/>
                <a:sym typeface="Garet Bold"/>
              </a:rPr>
              <a:t>PRESENTED BY: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8834235"/>
            <a:ext cx="7544588" cy="48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67"/>
              </a:lnSpc>
              <a:spcBef>
                <a:spcPct val="0"/>
              </a:spcBef>
            </a:pPr>
            <a:r>
              <a:rPr lang="en-US" sz="3052">
                <a:solidFill>
                  <a:srgbClr val="2B2B2B"/>
                </a:solidFill>
                <a:latin typeface="Garet"/>
                <a:ea typeface="Garet"/>
                <a:cs typeface="Garet"/>
                <a:sym typeface="Garet"/>
              </a:rPr>
              <a:t>Shanty Kurnia Dewi - 22081010199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163965"/>
            <a:ext cx="16230600" cy="4131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73"/>
              </a:lnSpc>
            </a:pPr>
            <a:r>
              <a:rPr lang="en-US" sz="6985" u="none" spc="-551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PREDIKSI WAKTU KELULUSAN MAHASISWA MENGGUNAKAN SURVIVAL ANALYSIS DAN GRADIENT BOOSTING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585133" y="8805859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-585133" y="9334500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022678" y="4302017"/>
            <a:ext cx="13838306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 rot="5400000">
            <a:off x="15074698" y="3103895"/>
            <a:ext cx="1629446" cy="2396244"/>
          </a:xfrm>
          <a:custGeom>
            <a:avLst/>
            <a:gdLst/>
            <a:ahLst/>
            <a:cxnLst/>
            <a:rect l="l" t="t" r="r" b="b"/>
            <a:pathLst>
              <a:path w="1629446" h="2396244">
                <a:moveTo>
                  <a:pt x="0" y="0"/>
                </a:moveTo>
                <a:lnTo>
                  <a:pt x="1629446" y="0"/>
                </a:lnTo>
                <a:lnTo>
                  <a:pt x="1629446" y="2396244"/>
                </a:lnTo>
                <a:lnTo>
                  <a:pt x="0" y="23962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162887"/>
            <a:ext cx="8671996" cy="78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Tahapan Penelitian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938218" y="981075"/>
            <a:ext cx="43210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07/10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2678" y="5028107"/>
            <a:ext cx="2277734" cy="2044167"/>
            <a:chOff x="0" y="0"/>
            <a:chExt cx="3036979" cy="2725556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28575"/>
              <a:ext cx="3036979" cy="2170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Pengumpulan Data (nyata / simulasi mahasiswa).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261159"/>
              <a:ext cx="3036979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056896" y="5028107"/>
            <a:ext cx="2472633" cy="2863317"/>
            <a:chOff x="0" y="0"/>
            <a:chExt cx="3296844" cy="3817756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28575"/>
              <a:ext cx="3296844" cy="326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Preprocessing (encoding, normalisasi, transformasi ke format survival).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353359"/>
              <a:ext cx="3296844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282004" y="4999532"/>
            <a:ext cx="2277734" cy="1225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Training &amp; Testing model.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700696" y="5028107"/>
            <a:ext cx="2532288" cy="1634592"/>
            <a:chOff x="0" y="0"/>
            <a:chExt cx="3376385" cy="2179456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28575"/>
              <a:ext cx="3376385" cy="1624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Evaluasi performa model.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715059"/>
              <a:ext cx="3376385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028700" y="4102116"/>
            <a:ext cx="380752" cy="380752"/>
          </a:xfrm>
          <a:custGeom>
            <a:avLst/>
            <a:gdLst/>
            <a:ahLst/>
            <a:cxnLst/>
            <a:rect l="l" t="t" r="r" b="b"/>
            <a:pathLst>
              <a:path w="380752" h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4056896" y="4102116"/>
            <a:ext cx="380752" cy="380752"/>
          </a:xfrm>
          <a:custGeom>
            <a:avLst/>
            <a:gdLst/>
            <a:ahLst/>
            <a:cxnLst/>
            <a:rect l="l" t="t" r="r" b="b"/>
            <a:pathLst>
              <a:path w="380752" h="380752">
                <a:moveTo>
                  <a:pt x="0" y="0"/>
                </a:moveTo>
                <a:lnTo>
                  <a:pt x="380753" y="0"/>
                </a:lnTo>
                <a:lnTo>
                  <a:pt x="380753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7282004" y="4102116"/>
            <a:ext cx="380752" cy="380752"/>
          </a:xfrm>
          <a:custGeom>
            <a:avLst/>
            <a:gdLst/>
            <a:ahLst/>
            <a:cxnLst/>
            <a:rect l="l" t="t" r="r" b="b"/>
            <a:pathLst>
              <a:path w="380752" h="380752">
                <a:moveTo>
                  <a:pt x="0" y="0"/>
                </a:moveTo>
                <a:lnTo>
                  <a:pt x="380753" y="0"/>
                </a:lnTo>
                <a:lnTo>
                  <a:pt x="380753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9700696" y="4102116"/>
            <a:ext cx="380752" cy="380752"/>
          </a:xfrm>
          <a:custGeom>
            <a:avLst/>
            <a:gdLst/>
            <a:ahLst/>
            <a:cxnLst/>
            <a:rect l="l" t="t" r="r" b="b"/>
            <a:pathLst>
              <a:path w="380752" h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2119798" y="4102116"/>
            <a:ext cx="380752" cy="380752"/>
          </a:xfrm>
          <a:custGeom>
            <a:avLst/>
            <a:gdLst/>
            <a:ahLst/>
            <a:cxnLst/>
            <a:rect l="l" t="t" r="r" b="b"/>
            <a:pathLst>
              <a:path w="380752" h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12159010" y="5028107"/>
            <a:ext cx="2532288" cy="2863317"/>
            <a:chOff x="0" y="0"/>
            <a:chExt cx="3376385" cy="3817756"/>
          </a:xfrm>
        </p:grpSpPr>
        <p:sp>
          <p:nvSpPr>
            <p:cNvPr id="25" name="TextBox 25"/>
            <p:cNvSpPr txBox="1"/>
            <p:nvPr/>
          </p:nvSpPr>
          <p:spPr>
            <a:xfrm>
              <a:off x="0" y="-28575"/>
              <a:ext cx="3376385" cy="326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Implementasi sistem berbasis Python (Streamlit / Flask).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3353359"/>
              <a:ext cx="3376385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28700" y="886898"/>
            <a:ext cx="5489373" cy="4121056"/>
            <a:chOff x="0" y="0"/>
            <a:chExt cx="8916670" cy="6694043"/>
          </a:xfrm>
        </p:grpSpPr>
        <p:sp>
          <p:nvSpPr>
            <p:cNvPr id="4" name="Freeform 4"/>
            <p:cNvSpPr/>
            <p:nvPr/>
          </p:nvSpPr>
          <p:spPr>
            <a:xfrm>
              <a:off x="155575" y="155575"/>
              <a:ext cx="8605520" cy="6382893"/>
            </a:xfrm>
            <a:custGeom>
              <a:avLst/>
              <a:gdLst/>
              <a:ahLst/>
              <a:cxnLst/>
              <a:rect l="l" t="t" r="r" b="b"/>
              <a:pathLst>
                <a:path w="8605520" h="6382893">
                  <a:moveTo>
                    <a:pt x="0" y="0"/>
                  </a:moveTo>
                  <a:lnTo>
                    <a:pt x="8605520" y="0"/>
                  </a:lnTo>
                  <a:lnTo>
                    <a:pt x="8605520" y="6382893"/>
                  </a:lnTo>
                  <a:lnTo>
                    <a:pt x="0" y="6382893"/>
                  </a:lnTo>
                  <a:close/>
                </a:path>
              </a:pathLst>
            </a:custGeom>
            <a:blipFill>
              <a:blip r:embed="rId3"/>
              <a:stretch>
                <a:fillRect t="-69907" b="-32451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6350" y="6350"/>
              <a:ext cx="8903970" cy="6681343"/>
            </a:xfrm>
            <a:custGeom>
              <a:avLst/>
              <a:gdLst/>
              <a:ahLst/>
              <a:cxnLst/>
              <a:rect l="l" t="t" r="r" b="b"/>
              <a:pathLst>
                <a:path w="8903970" h="6681343">
                  <a:moveTo>
                    <a:pt x="8903970" y="6681343"/>
                  </a:moveTo>
                  <a:lnTo>
                    <a:pt x="0" y="6681343"/>
                  </a:lnTo>
                  <a:lnTo>
                    <a:pt x="0" y="0"/>
                  </a:lnTo>
                  <a:lnTo>
                    <a:pt x="8903970" y="0"/>
                  </a:lnTo>
                  <a:lnTo>
                    <a:pt x="8903970" y="6681343"/>
                  </a:lnTo>
                  <a:close/>
                  <a:moveTo>
                    <a:pt x="19050" y="6662293"/>
                  </a:moveTo>
                  <a:lnTo>
                    <a:pt x="8884920" y="6662293"/>
                  </a:lnTo>
                  <a:lnTo>
                    <a:pt x="8884920" y="19050"/>
                  </a:lnTo>
                  <a:lnTo>
                    <a:pt x="19050" y="19050"/>
                  </a:lnTo>
                  <a:lnTo>
                    <a:pt x="19050" y="6662293"/>
                  </a:lnTo>
                  <a:close/>
                  <a:moveTo>
                    <a:pt x="8764270" y="6541643"/>
                  </a:moveTo>
                  <a:lnTo>
                    <a:pt x="139700" y="6541643"/>
                  </a:lnTo>
                  <a:lnTo>
                    <a:pt x="139700" y="139700"/>
                  </a:lnTo>
                  <a:lnTo>
                    <a:pt x="8764270" y="139700"/>
                  </a:lnTo>
                  <a:lnTo>
                    <a:pt x="8764270" y="6541643"/>
                  </a:lnTo>
                  <a:close/>
                  <a:moveTo>
                    <a:pt x="158750" y="6522593"/>
                  </a:moveTo>
                  <a:lnTo>
                    <a:pt x="8745220" y="6522593"/>
                  </a:lnTo>
                  <a:lnTo>
                    <a:pt x="8745220" y="158750"/>
                  </a:lnTo>
                  <a:lnTo>
                    <a:pt x="158750" y="158750"/>
                  </a:lnTo>
                  <a:lnTo>
                    <a:pt x="158750" y="652259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28700" y="5279046"/>
            <a:ext cx="5489373" cy="4121056"/>
            <a:chOff x="0" y="0"/>
            <a:chExt cx="8916670" cy="6694043"/>
          </a:xfrm>
        </p:grpSpPr>
        <p:sp>
          <p:nvSpPr>
            <p:cNvPr id="7" name="Freeform 7"/>
            <p:cNvSpPr/>
            <p:nvPr/>
          </p:nvSpPr>
          <p:spPr>
            <a:xfrm>
              <a:off x="155575" y="155575"/>
              <a:ext cx="8605520" cy="6382893"/>
            </a:xfrm>
            <a:custGeom>
              <a:avLst/>
              <a:gdLst/>
              <a:ahLst/>
              <a:cxnLst/>
              <a:rect l="l" t="t" r="r" b="b"/>
              <a:pathLst>
                <a:path w="8605520" h="6382893">
                  <a:moveTo>
                    <a:pt x="0" y="0"/>
                  </a:moveTo>
                  <a:lnTo>
                    <a:pt x="8605520" y="0"/>
                  </a:lnTo>
                  <a:lnTo>
                    <a:pt x="8605520" y="6382893"/>
                  </a:lnTo>
                  <a:lnTo>
                    <a:pt x="0" y="6382893"/>
                  </a:lnTo>
                  <a:close/>
                </a:path>
              </a:pathLst>
            </a:custGeom>
            <a:blipFill>
              <a:blip r:embed="rId4"/>
              <a:stretch>
                <a:fillRect l="-5663" r="-5663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6350" y="6350"/>
              <a:ext cx="8903970" cy="6681343"/>
            </a:xfrm>
            <a:custGeom>
              <a:avLst/>
              <a:gdLst/>
              <a:ahLst/>
              <a:cxnLst/>
              <a:rect l="l" t="t" r="r" b="b"/>
              <a:pathLst>
                <a:path w="8903970" h="6681343">
                  <a:moveTo>
                    <a:pt x="8903970" y="6681343"/>
                  </a:moveTo>
                  <a:lnTo>
                    <a:pt x="0" y="6681343"/>
                  </a:lnTo>
                  <a:lnTo>
                    <a:pt x="0" y="0"/>
                  </a:lnTo>
                  <a:lnTo>
                    <a:pt x="8903970" y="0"/>
                  </a:lnTo>
                  <a:lnTo>
                    <a:pt x="8903970" y="6681343"/>
                  </a:lnTo>
                  <a:close/>
                  <a:moveTo>
                    <a:pt x="19050" y="6662293"/>
                  </a:moveTo>
                  <a:lnTo>
                    <a:pt x="8884920" y="6662293"/>
                  </a:lnTo>
                  <a:lnTo>
                    <a:pt x="8884920" y="19050"/>
                  </a:lnTo>
                  <a:lnTo>
                    <a:pt x="19050" y="19050"/>
                  </a:lnTo>
                  <a:lnTo>
                    <a:pt x="19050" y="6662293"/>
                  </a:lnTo>
                  <a:close/>
                  <a:moveTo>
                    <a:pt x="8764270" y="6541643"/>
                  </a:moveTo>
                  <a:lnTo>
                    <a:pt x="139700" y="6541643"/>
                  </a:lnTo>
                  <a:lnTo>
                    <a:pt x="139700" y="139700"/>
                  </a:lnTo>
                  <a:lnTo>
                    <a:pt x="8764270" y="139700"/>
                  </a:lnTo>
                  <a:lnTo>
                    <a:pt x="8764270" y="6541643"/>
                  </a:lnTo>
                  <a:close/>
                  <a:moveTo>
                    <a:pt x="158750" y="6522593"/>
                  </a:moveTo>
                  <a:lnTo>
                    <a:pt x="8745220" y="6522593"/>
                  </a:lnTo>
                  <a:lnTo>
                    <a:pt x="8745220" y="158750"/>
                  </a:lnTo>
                  <a:lnTo>
                    <a:pt x="158750" y="158750"/>
                  </a:lnTo>
                  <a:lnTo>
                    <a:pt x="158750" y="652259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6848109" y="2520423"/>
            <a:ext cx="10969109" cy="78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Alat dan Bahasa Pemrograman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38218" y="981075"/>
            <a:ext cx="43210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05/10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48109" y="3538195"/>
            <a:ext cx="10969109" cy="2381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27"/>
              </a:lnSpc>
            </a:pPr>
            <a:r>
              <a:rPr lang="en-US" sz="33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Bahasa: Python</a:t>
            </a:r>
          </a:p>
          <a:p>
            <a:pPr algn="l">
              <a:lnSpc>
                <a:spcPts val="4727"/>
              </a:lnSpc>
            </a:pPr>
            <a:r>
              <a:rPr lang="en-US" sz="33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Library:</a:t>
            </a:r>
          </a:p>
          <a:p>
            <a:pPr marL="729028" lvl="1" indent="-364514" algn="l">
              <a:lnSpc>
                <a:spcPts val="4727"/>
              </a:lnSpc>
              <a:buFont typeface="Arial"/>
              <a:buChar char="•"/>
            </a:pPr>
            <a:r>
              <a:rPr lang="en-US" sz="33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pandas, numpy, matplotlib, lifelines,</a:t>
            </a:r>
          </a:p>
          <a:p>
            <a:pPr marL="729028" lvl="1" indent="-364514" algn="l">
              <a:lnSpc>
                <a:spcPts val="4727"/>
              </a:lnSpc>
              <a:buFont typeface="Arial"/>
              <a:buChar char="•"/>
            </a:pPr>
            <a:r>
              <a:rPr lang="en-US" sz="33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scikit-survival, xgboost, sklearn, streamlit.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543434" y="0"/>
            <a:ext cx="7201132" cy="10287000"/>
            <a:chOff x="0" y="0"/>
            <a:chExt cx="9601509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983" r="52377"/>
            <a:stretch>
              <a:fillRect/>
            </a:stretch>
          </p:blipFill>
          <p:spPr>
            <a:xfrm>
              <a:off x="0" y="0"/>
              <a:ext cx="9601509" cy="13716000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13382226" y="3623607"/>
            <a:ext cx="4354648" cy="1545478"/>
            <a:chOff x="0" y="0"/>
            <a:chExt cx="5806198" cy="2060637"/>
          </a:xfrm>
        </p:grpSpPr>
        <p:sp>
          <p:nvSpPr>
            <p:cNvPr id="6" name="TextBox 6"/>
            <p:cNvSpPr txBox="1"/>
            <p:nvPr/>
          </p:nvSpPr>
          <p:spPr>
            <a:xfrm>
              <a:off x="1073660" y="-38100"/>
              <a:ext cx="4732538" cy="2098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84"/>
                </a:lnSpc>
              </a:pPr>
              <a:r>
                <a:rPr lang="en-US" sz="2274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Visualisasi faktor-faktor dominan yang memengaruhi waktu kelulusan.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709176" cy="495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84"/>
                </a:lnSpc>
              </a:pPr>
              <a:r>
                <a:rPr lang="en-US" sz="2274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02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364672" y="1734475"/>
            <a:ext cx="4389755" cy="1545478"/>
            <a:chOff x="0" y="0"/>
            <a:chExt cx="5853007" cy="2060637"/>
          </a:xfrm>
        </p:grpSpPr>
        <p:sp>
          <p:nvSpPr>
            <p:cNvPr id="9" name="TextBox 9"/>
            <p:cNvSpPr txBox="1"/>
            <p:nvPr/>
          </p:nvSpPr>
          <p:spPr>
            <a:xfrm>
              <a:off x="1120469" y="-38100"/>
              <a:ext cx="4732538" cy="2098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84"/>
                </a:lnSpc>
              </a:pPr>
              <a:r>
                <a:rPr lang="en-US" sz="2274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Model prediksi kelulusan dengan akurasi tinggi (C-index ≥ 0.80).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09176" cy="495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84"/>
                </a:lnSpc>
              </a:pPr>
              <a:r>
                <a:rPr lang="en-US" sz="2274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01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32103" y="4130599"/>
            <a:ext cx="4514734" cy="1519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Hasil yang Diharapkan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38218" y="981075"/>
            <a:ext cx="43210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03/10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3364672" y="5515733"/>
            <a:ext cx="4319542" cy="1144664"/>
            <a:chOff x="0" y="0"/>
            <a:chExt cx="5759389" cy="1526219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38100"/>
              <a:ext cx="709176" cy="495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84"/>
                </a:lnSpc>
              </a:pPr>
              <a:r>
                <a:rPr lang="en-US" sz="2274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26851" y="-38100"/>
              <a:ext cx="4732538" cy="15643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84"/>
                </a:lnSpc>
              </a:pPr>
              <a:r>
                <a:rPr lang="en-US" sz="2274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Sistem berbasis web sederhana untuk input data mahasiswa baru.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434886" y="7007047"/>
            <a:ext cx="4319542" cy="1545478"/>
            <a:chOff x="0" y="0"/>
            <a:chExt cx="5759389" cy="2060637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09176" cy="495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84"/>
                </a:lnSpc>
              </a:pPr>
              <a:r>
                <a:rPr lang="en-US" sz="2274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04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26851" y="-38100"/>
              <a:ext cx="4732538" cy="2098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84"/>
                </a:lnSpc>
              </a:pPr>
              <a:r>
                <a:rPr lang="en-US" sz="2274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Insight untuk kebijakan akademik dan peringatan dini mahasiswa berisiko.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585133" y="8805859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-585133" y="9334500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2012930" y="2215233"/>
            <a:ext cx="5246370" cy="524637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40876" r="-921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028700" y="2689825"/>
            <a:ext cx="7203393" cy="870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8"/>
              </a:lnSpc>
            </a:pPr>
            <a:r>
              <a:rPr lang="en-US" sz="6508" spc="-514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Penutup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938218" y="981075"/>
            <a:ext cx="43210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08/10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036234"/>
            <a:ext cx="10619251" cy="3425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1271" lvl="1" indent="-300636" algn="l">
              <a:lnSpc>
                <a:spcPts val="3898"/>
              </a:lnSpc>
              <a:spcBef>
                <a:spcPct val="0"/>
              </a:spcBef>
              <a:buFont typeface="Arial"/>
              <a:buChar char="•"/>
            </a:pPr>
            <a:r>
              <a:rPr lang="en-US" sz="278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Kombinasi Survival Analysis dan Gradient Boosting diharapkan memberikan hasil prediksi kelulusan yang lebih akurat dan interpretable.</a:t>
            </a:r>
          </a:p>
          <a:p>
            <a:pPr marL="601271" lvl="1" indent="-300636" algn="l">
              <a:lnSpc>
                <a:spcPts val="3898"/>
              </a:lnSpc>
              <a:spcBef>
                <a:spcPct val="0"/>
              </a:spcBef>
              <a:buFont typeface="Arial"/>
              <a:buChar char="•"/>
            </a:pPr>
            <a:r>
              <a:rPr lang="en-US" sz="278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Penelitian ini dapat dijadikan dasar untuk sistem prediksi akademik yang membantu universitas meningkatkan tingkat kelulusan tepat waktu.</a:t>
            </a:r>
          </a:p>
          <a:p>
            <a:pPr algn="l">
              <a:lnSpc>
                <a:spcPts val="3898"/>
              </a:lnSpc>
              <a:spcBef>
                <a:spcPct val="0"/>
              </a:spcBef>
            </a:pPr>
            <a:endParaRPr lang="en-US" sz="2784">
              <a:solidFill>
                <a:srgbClr val="000000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9144000" y="209550"/>
          <a:ext cx="6998699" cy="9867902"/>
        </p:xfrm>
        <a:graphic>
          <a:graphicData uri="http://schemas.openxmlformats.org/drawingml/2006/table">
            <a:tbl>
              <a:tblPr/>
              <a:tblGrid>
                <a:gridCol w="944196"/>
                <a:gridCol w="6054503"/>
              </a:tblGrid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Latar Belakang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Permasalahan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Tujuan Penelitian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Manfaat Penelitian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Penelitian Terkait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Landasan Teori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Jenis dan Metode Penelitian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Tahapan Penelitian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Alat dan Bahasa Pemrograman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Hasil yang Diharapkan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7082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Penutup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Freeform 4"/>
          <p:cNvSpPr/>
          <p:nvPr/>
        </p:nvSpPr>
        <p:spPr>
          <a:xfrm>
            <a:off x="-706637" y="1559650"/>
            <a:ext cx="9125543" cy="7167700"/>
          </a:xfrm>
          <a:custGeom>
            <a:avLst/>
            <a:gdLst/>
            <a:ahLst/>
            <a:cxnLst/>
            <a:rect l="l" t="t" r="r" b="b"/>
            <a:pathLst>
              <a:path w="9125543" h="7167700">
                <a:moveTo>
                  <a:pt x="0" y="0"/>
                </a:moveTo>
                <a:lnTo>
                  <a:pt x="9125544" y="0"/>
                </a:lnTo>
                <a:lnTo>
                  <a:pt x="9125544" y="7167700"/>
                </a:lnTo>
                <a:lnTo>
                  <a:pt x="0" y="7167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543657" y="-170140"/>
            <a:ext cx="3488687" cy="1198840"/>
          </a:xfrm>
          <a:custGeom>
            <a:avLst/>
            <a:gdLst/>
            <a:ahLst/>
            <a:cxnLst/>
            <a:rect l="l" t="t" r="r" b="b"/>
            <a:pathLst>
              <a:path w="3488687" h="1198840">
                <a:moveTo>
                  <a:pt x="0" y="0"/>
                </a:moveTo>
                <a:lnTo>
                  <a:pt x="3488686" y="0"/>
                </a:lnTo>
                <a:lnTo>
                  <a:pt x="3488686" y="1198840"/>
                </a:lnTo>
                <a:lnTo>
                  <a:pt x="0" y="11988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604641" y="2439692"/>
            <a:ext cx="6531462" cy="78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Daftar Isi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543434" y="0"/>
            <a:ext cx="7201132" cy="10287000"/>
            <a:chOff x="0" y="0"/>
            <a:chExt cx="9601509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983" r="52377"/>
            <a:stretch>
              <a:fillRect/>
            </a:stretch>
          </p:blipFill>
          <p:spPr>
            <a:xfrm>
              <a:off x="0" y="0"/>
              <a:ext cx="9601509" cy="13716000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1044134" y="3007199"/>
            <a:ext cx="3828934" cy="1006475"/>
            <a:chOff x="0" y="0"/>
            <a:chExt cx="5105245" cy="1341967"/>
          </a:xfrm>
        </p:grpSpPr>
        <p:sp>
          <p:nvSpPr>
            <p:cNvPr id="6" name="TextBox 6"/>
            <p:cNvSpPr txBox="1"/>
            <p:nvPr/>
          </p:nvSpPr>
          <p:spPr>
            <a:xfrm>
              <a:off x="944043" y="-38100"/>
              <a:ext cx="4161203" cy="1380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Faktor yang memengaruhi: IPK, SKS, kehadiran, jumlah cuti.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23561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sz="2000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02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1167791"/>
            <a:ext cx="3859803" cy="1358900"/>
            <a:chOff x="0" y="0"/>
            <a:chExt cx="5146403" cy="1811867"/>
          </a:xfrm>
        </p:grpSpPr>
        <p:sp>
          <p:nvSpPr>
            <p:cNvPr id="9" name="TextBox 9"/>
            <p:cNvSpPr txBox="1"/>
            <p:nvPr/>
          </p:nvSpPr>
          <p:spPr>
            <a:xfrm>
              <a:off x="985201" y="-38100"/>
              <a:ext cx="4161203" cy="18499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Ketepatan waktu kelulusan = indikator efektivitas pendidikan tinggi.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623561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sz="2000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01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3242328" y="4431560"/>
            <a:ext cx="4514734" cy="1519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Latar Belakang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38218" y="981075"/>
            <a:ext cx="43210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03/10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4489924"/>
            <a:ext cx="3798065" cy="1711325"/>
            <a:chOff x="0" y="0"/>
            <a:chExt cx="5064087" cy="2281767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38100"/>
              <a:ext cx="623561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sz="2000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03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902885" y="-38100"/>
              <a:ext cx="4161203" cy="2319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Sulit bagi kampus memprediksi mahasiswa yang berpotensi terlambat lulus.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90437" y="6677499"/>
            <a:ext cx="3798065" cy="1358900"/>
            <a:chOff x="0" y="0"/>
            <a:chExt cx="5064087" cy="1811867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623561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sz="2000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04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902885" y="-38100"/>
              <a:ext cx="4161203" cy="18499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Perlu model prediktif berbasis Machine Learning &amp; Survival Analysis.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90437" y="8512649"/>
            <a:ext cx="3798065" cy="1358900"/>
            <a:chOff x="0" y="0"/>
            <a:chExt cx="5064087" cy="1811867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623561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800"/>
                </a:lnSpc>
              </a:pPr>
              <a:r>
                <a:rPr lang="en-US" sz="2000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04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902885" y="-38100"/>
              <a:ext cx="4161203" cy="18499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Gradient Boosting meningkatkan akurasi prediksi waktu kelulusan.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585133" y="8805859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-585133" y="9334500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028700" y="4292535"/>
            <a:ext cx="13838306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 rot="5400000">
            <a:off x="15074698" y="3103895"/>
            <a:ext cx="1629446" cy="2396244"/>
          </a:xfrm>
          <a:custGeom>
            <a:avLst/>
            <a:gdLst/>
            <a:ahLst/>
            <a:cxnLst/>
            <a:rect l="l" t="t" r="r" b="b"/>
            <a:pathLst>
              <a:path w="1629446" h="2396244">
                <a:moveTo>
                  <a:pt x="0" y="0"/>
                </a:moveTo>
                <a:lnTo>
                  <a:pt x="1629446" y="0"/>
                </a:lnTo>
                <a:lnTo>
                  <a:pt x="1629446" y="2396244"/>
                </a:lnTo>
                <a:lnTo>
                  <a:pt x="0" y="23962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162887"/>
            <a:ext cx="5683548" cy="78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Permasalahan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938218" y="981075"/>
            <a:ext cx="43210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07/10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5212705"/>
            <a:ext cx="3382161" cy="2863317"/>
            <a:chOff x="0" y="0"/>
            <a:chExt cx="4509547" cy="3817756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28575"/>
              <a:ext cx="4509547" cy="326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Bagaimana mengolah data akademik agar bisa digunakan untuk prediksi waktu kelulusan?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353359"/>
              <a:ext cx="4509547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005388" y="5212705"/>
            <a:ext cx="3089812" cy="2863317"/>
            <a:chOff x="0" y="0"/>
            <a:chExt cx="4119750" cy="3817756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28575"/>
              <a:ext cx="4119750" cy="3262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Bagaimana menerapkan Survival Analysis untuk memodelkan lama studi mahasiswa?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353359"/>
              <a:ext cx="4119750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982075" y="5212705"/>
            <a:ext cx="3089812" cy="2453742"/>
            <a:chOff x="0" y="0"/>
            <a:chExt cx="4119750" cy="3271656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28575"/>
              <a:ext cx="4119750" cy="2716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Bagaimana Gradient Boosting dapat meningkatkan akurasi prediksi?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807259"/>
              <a:ext cx="4119750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938218" y="5212705"/>
            <a:ext cx="3831613" cy="2453742"/>
            <a:chOff x="0" y="0"/>
            <a:chExt cx="5108818" cy="3271656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28575"/>
              <a:ext cx="5108818" cy="2716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49"/>
                </a:lnSpc>
              </a:pPr>
              <a:r>
                <a:rPr lang="en-US" sz="24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Seberapa baik performa model dibandingkan model statistik konvensional?</a:t>
              </a:r>
            </a:p>
            <a:p>
              <a:pPr marL="0" lvl="0" indent="0" algn="l">
                <a:lnSpc>
                  <a:spcPts val="3249"/>
                </a:lnSpc>
                <a:spcBef>
                  <a:spcPct val="0"/>
                </a:spcBef>
              </a:pPr>
              <a:endParaRPr lang="en-US" sz="24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2807259"/>
              <a:ext cx="5108818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1028700" y="4102116"/>
            <a:ext cx="380752" cy="380752"/>
          </a:xfrm>
          <a:custGeom>
            <a:avLst/>
            <a:gdLst/>
            <a:ahLst/>
            <a:cxnLst/>
            <a:rect l="l" t="t" r="r" b="b"/>
            <a:pathLst>
              <a:path w="380752" h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5005388" y="4102116"/>
            <a:ext cx="380752" cy="380752"/>
          </a:xfrm>
          <a:custGeom>
            <a:avLst/>
            <a:gdLst/>
            <a:ahLst/>
            <a:cxnLst/>
            <a:rect l="l" t="t" r="r" b="b"/>
            <a:pathLst>
              <a:path w="380752" h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8982075" y="4102116"/>
            <a:ext cx="380752" cy="380752"/>
          </a:xfrm>
          <a:custGeom>
            <a:avLst/>
            <a:gdLst/>
            <a:ahLst/>
            <a:cxnLst/>
            <a:rect l="l" t="t" r="r" b="b"/>
            <a:pathLst>
              <a:path w="380752" h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2958763" y="4102116"/>
            <a:ext cx="380752" cy="380752"/>
          </a:xfrm>
          <a:custGeom>
            <a:avLst/>
            <a:gdLst/>
            <a:ahLst/>
            <a:cxnLst/>
            <a:rect l="l" t="t" r="r" b="b"/>
            <a:pathLst>
              <a:path w="380752" h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28700" y="886898"/>
            <a:ext cx="5489373" cy="4121056"/>
            <a:chOff x="0" y="0"/>
            <a:chExt cx="8916670" cy="6694043"/>
          </a:xfrm>
        </p:grpSpPr>
        <p:sp>
          <p:nvSpPr>
            <p:cNvPr id="4" name="Freeform 4"/>
            <p:cNvSpPr/>
            <p:nvPr/>
          </p:nvSpPr>
          <p:spPr>
            <a:xfrm>
              <a:off x="155575" y="155575"/>
              <a:ext cx="8605520" cy="6382893"/>
            </a:xfrm>
            <a:custGeom>
              <a:avLst/>
              <a:gdLst/>
              <a:ahLst/>
              <a:cxnLst/>
              <a:rect l="l" t="t" r="r" b="b"/>
              <a:pathLst>
                <a:path w="8605520" h="6382893">
                  <a:moveTo>
                    <a:pt x="0" y="0"/>
                  </a:moveTo>
                  <a:lnTo>
                    <a:pt x="8605520" y="0"/>
                  </a:lnTo>
                  <a:lnTo>
                    <a:pt x="8605520" y="6382893"/>
                  </a:lnTo>
                  <a:lnTo>
                    <a:pt x="0" y="6382893"/>
                  </a:lnTo>
                  <a:close/>
                </a:path>
              </a:pathLst>
            </a:custGeom>
            <a:blipFill>
              <a:blip r:embed="rId3"/>
              <a:stretch>
                <a:fillRect t="-69907" b="-32451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6350" y="6350"/>
              <a:ext cx="8903970" cy="6681343"/>
            </a:xfrm>
            <a:custGeom>
              <a:avLst/>
              <a:gdLst/>
              <a:ahLst/>
              <a:cxnLst/>
              <a:rect l="l" t="t" r="r" b="b"/>
              <a:pathLst>
                <a:path w="8903970" h="6681343">
                  <a:moveTo>
                    <a:pt x="8903970" y="6681343"/>
                  </a:moveTo>
                  <a:lnTo>
                    <a:pt x="0" y="6681343"/>
                  </a:lnTo>
                  <a:lnTo>
                    <a:pt x="0" y="0"/>
                  </a:lnTo>
                  <a:lnTo>
                    <a:pt x="8903970" y="0"/>
                  </a:lnTo>
                  <a:lnTo>
                    <a:pt x="8903970" y="6681343"/>
                  </a:lnTo>
                  <a:close/>
                  <a:moveTo>
                    <a:pt x="19050" y="6662293"/>
                  </a:moveTo>
                  <a:lnTo>
                    <a:pt x="8884920" y="6662293"/>
                  </a:lnTo>
                  <a:lnTo>
                    <a:pt x="8884920" y="19050"/>
                  </a:lnTo>
                  <a:lnTo>
                    <a:pt x="19050" y="19050"/>
                  </a:lnTo>
                  <a:lnTo>
                    <a:pt x="19050" y="6662293"/>
                  </a:lnTo>
                  <a:close/>
                  <a:moveTo>
                    <a:pt x="8764270" y="6541643"/>
                  </a:moveTo>
                  <a:lnTo>
                    <a:pt x="139700" y="6541643"/>
                  </a:lnTo>
                  <a:lnTo>
                    <a:pt x="139700" y="139700"/>
                  </a:lnTo>
                  <a:lnTo>
                    <a:pt x="8764270" y="139700"/>
                  </a:lnTo>
                  <a:lnTo>
                    <a:pt x="8764270" y="6541643"/>
                  </a:lnTo>
                  <a:close/>
                  <a:moveTo>
                    <a:pt x="158750" y="6522593"/>
                  </a:moveTo>
                  <a:lnTo>
                    <a:pt x="8745220" y="6522593"/>
                  </a:lnTo>
                  <a:lnTo>
                    <a:pt x="8745220" y="158750"/>
                  </a:lnTo>
                  <a:lnTo>
                    <a:pt x="158750" y="158750"/>
                  </a:lnTo>
                  <a:lnTo>
                    <a:pt x="158750" y="652259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28700" y="5279046"/>
            <a:ext cx="5489373" cy="4121056"/>
            <a:chOff x="0" y="0"/>
            <a:chExt cx="8916670" cy="6694043"/>
          </a:xfrm>
        </p:grpSpPr>
        <p:sp>
          <p:nvSpPr>
            <p:cNvPr id="7" name="Freeform 7"/>
            <p:cNvSpPr/>
            <p:nvPr/>
          </p:nvSpPr>
          <p:spPr>
            <a:xfrm>
              <a:off x="155575" y="155575"/>
              <a:ext cx="8605520" cy="6382893"/>
            </a:xfrm>
            <a:custGeom>
              <a:avLst/>
              <a:gdLst/>
              <a:ahLst/>
              <a:cxnLst/>
              <a:rect l="l" t="t" r="r" b="b"/>
              <a:pathLst>
                <a:path w="8605520" h="6382893">
                  <a:moveTo>
                    <a:pt x="0" y="0"/>
                  </a:moveTo>
                  <a:lnTo>
                    <a:pt x="8605520" y="0"/>
                  </a:lnTo>
                  <a:lnTo>
                    <a:pt x="8605520" y="6382893"/>
                  </a:lnTo>
                  <a:lnTo>
                    <a:pt x="0" y="6382893"/>
                  </a:lnTo>
                  <a:close/>
                </a:path>
              </a:pathLst>
            </a:custGeom>
            <a:blipFill>
              <a:blip r:embed="rId4"/>
              <a:stretch>
                <a:fillRect l="-5663" r="-5663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6350" y="6350"/>
              <a:ext cx="8903970" cy="6681343"/>
            </a:xfrm>
            <a:custGeom>
              <a:avLst/>
              <a:gdLst/>
              <a:ahLst/>
              <a:cxnLst/>
              <a:rect l="l" t="t" r="r" b="b"/>
              <a:pathLst>
                <a:path w="8903970" h="6681343">
                  <a:moveTo>
                    <a:pt x="8903970" y="6681343"/>
                  </a:moveTo>
                  <a:lnTo>
                    <a:pt x="0" y="6681343"/>
                  </a:lnTo>
                  <a:lnTo>
                    <a:pt x="0" y="0"/>
                  </a:lnTo>
                  <a:lnTo>
                    <a:pt x="8903970" y="0"/>
                  </a:lnTo>
                  <a:lnTo>
                    <a:pt x="8903970" y="6681343"/>
                  </a:lnTo>
                  <a:close/>
                  <a:moveTo>
                    <a:pt x="19050" y="6662293"/>
                  </a:moveTo>
                  <a:lnTo>
                    <a:pt x="8884920" y="6662293"/>
                  </a:lnTo>
                  <a:lnTo>
                    <a:pt x="8884920" y="19050"/>
                  </a:lnTo>
                  <a:lnTo>
                    <a:pt x="19050" y="19050"/>
                  </a:lnTo>
                  <a:lnTo>
                    <a:pt x="19050" y="6662293"/>
                  </a:lnTo>
                  <a:close/>
                  <a:moveTo>
                    <a:pt x="8764270" y="6541643"/>
                  </a:moveTo>
                  <a:lnTo>
                    <a:pt x="139700" y="6541643"/>
                  </a:lnTo>
                  <a:lnTo>
                    <a:pt x="139700" y="139700"/>
                  </a:lnTo>
                  <a:lnTo>
                    <a:pt x="8764270" y="139700"/>
                  </a:lnTo>
                  <a:lnTo>
                    <a:pt x="8764270" y="6541643"/>
                  </a:lnTo>
                  <a:close/>
                  <a:moveTo>
                    <a:pt x="158750" y="6522593"/>
                  </a:moveTo>
                  <a:lnTo>
                    <a:pt x="8745220" y="6522593"/>
                  </a:lnTo>
                  <a:lnTo>
                    <a:pt x="8745220" y="158750"/>
                  </a:lnTo>
                  <a:lnTo>
                    <a:pt x="158750" y="158750"/>
                  </a:lnTo>
                  <a:lnTo>
                    <a:pt x="158750" y="652259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6848109" y="2520423"/>
            <a:ext cx="7203393" cy="78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Tujuan Penelitian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38218" y="981075"/>
            <a:ext cx="43210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05/10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48109" y="3538195"/>
            <a:ext cx="10969109" cy="5082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1081" lvl="1" indent="-310540" algn="l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Membangun model prediksi waktu kelulusan berbasis data akademik.</a:t>
            </a:r>
          </a:p>
          <a:p>
            <a:pPr marL="621081" lvl="1" indent="-310540" algn="l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Mengimplementasikan Survival Analysis untuk memodelkan time-to-graduation.</a:t>
            </a:r>
          </a:p>
          <a:p>
            <a:pPr marL="621081" lvl="1" indent="-310540" algn="l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Menggunakan Gradient Boosting sebagai metode pembanding &amp; penguat performa.</a:t>
            </a:r>
          </a:p>
          <a:p>
            <a:pPr marL="621081" lvl="1" indent="-310540" algn="l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Mengevaluasi performa model menggunakan C-index dan Brier Score.</a:t>
            </a:r>
          </a:p>
          <a:p>
            <a:pPr marL="621081" lvl="1" indent="-310540" algn="l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Menyediakan sistem prediksi sederhana berbasis Python.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585133" y="8805859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-585133" y="9334500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 rot="-10800000">
            <a:off x="11159450" y="-140976"/>
            <a:ext cx="2611028" cy="4114800"/>
          </a:xfrm>
          <a:custGeom>
            <a:avLst/>
            <a:gdLst/>
            <a:ahLst/>
            <a:cxnLst/>
            <a:rect l="l" t="t" r="r" b="b"/>
            <a:pathLst>
              <a:path w="2611028" h="4114800">
                <a:moveTo>
                  <a:pt x="0" y="0"/>
                </a:moveTo>
                <a:lnTo>
                  <a:pt x="2611028" y="0"/>
                </a:lnTo>
                <a:lnTo>
                  <a:pt x="261102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796032"/>
            <a:ext cx="7279037" cy="78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Manfaat Penelitian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382445" y="981075"/>
            <a:ext cx="287685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04/10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2401736"/>
            <a:ext cx="5016359" cy="2411486"/>
            <a:chOff x="0" y="0"/>
            <a:chExt cx="6688478" cy="3215315"/>
          </a:xfrm>
        </p:grpSpPr>
        <p:sp>
          <p:nvSpPr>
            <p:cNvPr id="9" name="Freeform 9"/>
            <p:cNvSpPr/>
            <p:nvPr/>
          </p:nvSpPr>
          <p:spPr>
            <a:xfrm>
              <a:off x="2229222" y="0"/>
              <a:ext cx="2230034" cy="936614"/>
            </a:xfrm>
            <a:custGeom>
              <a:avLst/>
              <a:gdLst/>
              <a:ahLst/>
              <a:cxnLst/>
              <a:rect l="l" t="t" r="r" b="b"/>
              <a:pathLst>
                <a:path w="2230034" h="936614">
                  <a:moveTo>
                    <a:pt x="0" y="0"/>
                  </a:moveTo>
                  <a:lnTo>
                    <a:pt x="2230034" y="0"/>
                  </a:lnTo>
                  <a:lnTo>
                    <a:pt x="2230034" y="936614"/>
                  </a:lnTo>
                  <a:lnTo>
                    <a:pt x="0" y="93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TextBox 10"/>
            <p:cNvSpPr txBox="1"/>
            <p:nvPr/>
          </p:nvSpPr>
          <p:spPr>
            <a:xfrm>
              <a:off x="806241" y="1427878"/>
              <a:ext cx="5075997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Untuk Kampus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248210"/>
              <a:ext cx="6688478" cy="967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det</a:t>
              </a:r>
              <a:r>
                <a:rPr lang="en-US" sz="2099" u="none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eksi dini mahasiswa berisiko terlambat lulus.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5870497"/>
            <a:ext cx="5016359" cy="2411486"/>
            <a:chOff x="0" y="0"/>
            <a:chExt cx="6688478" cy="3215315"/>
          </a:xfrm>
        </p:grpSpPr>
        <p:sp>
          <p:nvSpPr>
            <p:cNvPr id="13" name="Freeform 13"/>
            <p:cNvSpPr/>
            <p:nvPr/>
          </p:nvSpPr>
          <p:spPr>
            <a:xfrm>
              <a:off x="2229222" y="0"/>
              <a:ext cx="2230034" cy="936614"/>
            </a:xfrm>
            <a:custGeom>
              <a:avLst/>
              <a:gdLst/>
              <a:ahLst/>
              <a:cxnLst/>
              <a:rect l="l" t="t" r="r" b="b"/>
              <a:pathLst>
                <a:path w="2230034" h="936614">
                  <a:moveTo>
                    <a:pt x="0" y="0"/>
                  </a:moveTo>
                  <a:lnTo>
                    <a:pt x="2230034" y="0"/>
                  </a:lnTo>
                  <a:lnTo>
                    <a:pt x="2230034" y="936614"/>
                  </a:lnTo>
                  <a:lnTo>
                    <a:pt x="0" y="93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TextBox 14"/>
            <p:cNvSpPr txBox="1"/>
            <p:nvPr/>
          </p:nvSpPr>
          <p:spPr>
            <a:xfrm>
              <a:off x="806241" y="1427878"/>
              <a:ext cx="5075997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Untuk Mahasiswa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2248210"/>
              <a:ext cx="6688478" cy="967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mengetahui f</a:t>
              </a:r>
              <a:r>
                <a:rPr lang="en-US" sz="2099" u="none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aktor yang berpengaruh terhadap kelulusan.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240501" y="5870497"/>
            <a:ext cx="5016359" cy="2411486"/>
            <a:chOff x="0" y="0"/>
            <a:chExt cx="6688478" cy="3215315"/>
          </a:xfrm>
        </p:grpSpPr>
        <p:sp>
          <p:nvSpPr>
            <p:cNvPr id="17" name="Freeform 17"/>
            <p:cNvSpPr/>
            <p:nvPr/>
          </p:nvSpPr>
          <p:spPr>
            <a:xfrm>
              <a:off x="2229222" y="0"/>
              <a:ext cx="2230034" cy="936614"/>
            </a:xfrm>
            <a:custGeom>
              <a:avLst/>
              <a:gdLst/>
              <a:ahLst/>
              <a:cxnLst/>
              <a:rect l="l" t="t" r="r" b="b"/>
              <a:pathLst>
                <a:path w="2230034" h="936614">
                  <a:moveTo>
                    <a:pt x="0" y="0"/>
                  </a:moveTo>
                  <a:lnTo>
                    <a:pt x="2230034" y="0"/>
                  </a:lnTo>
                  <a:lnTo>
                    <a:pt x="2230034" y="936614"/>
                  </a:lnTo>
                  <a:lnTo>
                    <a:pt x="0" y="93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8" name="TextBox 18"/>
            <p:cNvSpPr txBox="1"/>
            <p:nvPr/>
          </p:nvSpPr>
          <p:spPr>
            <a:xfrm>
              <a:off x="806241" y="1427878"/>
              <a:ext cx="5075997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Untuk Peneliti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2248210"/>
              <a:ext cx="6688478" cy="967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k</a:t>
              </a:r>
              <a:r>
                <a:rPr lang="en-US" sz="2099" u="none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ontribusi pada bidang Educational Data Mining (EDM).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947516" y="5870497"/>
            <a:ext cx="5016359" cy="2411486"/>
            <a:chOff x="0" y="0"/>
            <a:chExt cx="6688478" cy="3215315"/>
          </a:xfrm>
        </p:grpSpPr>
        <p:sp>
          <p:nvSpPr>
            <p:cNvPr id="21" name="Freeform 21"/>
            <p:cNvSpPr/>
            <p:nvPr/>
          </p:nvSpPr>
          <p:spPr>
            <a:xfrm>
              <a:off x="2229222" y="0"/>
              <a:ext cx="2230034" cy="936614"/>
            </a:xfrm>
            <a:custGeom>
              <a:avLst/>
              <a:gdLst/>
              <a:ahLst/>
              <a:cxnLst/>
              <a:rect l="l" t="t" r="r" b="b"/>
              <a:pathLst>
                <a:path w="2230034" h="936614">
                  <a:moveTo>
                    <a:pt x="0" y="0"/>
                  </a:moveTo>
                  <a:lnTo>
                    <a:pt x="2230034" y="0"/>
                  </a:lnTo>
                  <a:lnTo>
                    <a:pt x="2230034" y="936614"/>
                  </a:lnTo>
                  <a:lnTo>
                    <a:pt x="0" y="93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806241" y="1427878"/>
              <a:ext cx="5075997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Untuk Akademisi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2248210"/>
              <a:ext cx="6688478" cy="967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mem</a:t>
              </a:r>
              <a:r>
                <a:rPr lang="en-US" sz="2099" u="none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perkaya literatur tentang penerapan ML di pendidikan.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585133" y="8805859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-585133" y="9334500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2012930" y="2215233"/>
            <a:ext cx="5246370" cy="524637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40876" r="-921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028700" y="2310483"/>
            <a:ext cx="7203393" cy="78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08"/>
              </a:lnSpc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Penelitian Terkait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938218" y="981075"/>
            <a:ext cx="43210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08/10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705562"/>
            <a:ext cx="10174857" cy="3756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6109" lvl="1" indent="-288055" algn="l">
              <a:lnSpc>
                <a:spcPts val="3735"/>
              </a:lnSpc>
              <a:spcBef>
                <a:spcPct val="0"/>
              </a:spcBef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Mayoritas penelitian sebelumnya fokus ke klasifikasi dropout.</a:t>
            </a:r>
          </a:p>
          <a:p>
            <a:pPr marL="576109" lvl="1" indent="-288055" algn="l">
              <a:lnSpc>
                <a:spcPts val="3735"/>
              </a:lnSpc>
              <a:spcBef>
                <a:spcPct val="0"/>
              </a:spcBef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Belum banyak yang meneliti time-to-graduation menggunakan Survival Analysis.</a:t>
            </a:r>
          </a:p>
          <a:p>
            <a:pPr marL="576109" lvl="1" indent="-288055" algn="l">
              <a:lnSpc>
                <a:spcPts val="3735"/>
              </a:lnSpc>
              <a:spcBef>
                <a:spcPct val="0"/>
              </a:spcBef>
              <a:buFont typeface="Arial"/>
              <a:buChar char="•"/>
            </a:pPr>
            <a:r>
              <a:rPr lang="en-US" sz="266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Penelitian ini mengombinasikan Survival Analysis + Gradient Boosting untuk meningkatkan akurasi dan interpretabilitas hasil.</a:t>
            </a:r>
          </a:p>
          <a:p>
            <a:pPr algn="l">
              <a:lnSpc>
                <a:spcPts val="3735"/>
              </a:lnSpc>
              <a:spcBef>
                <a:spcPct val="0"/>
              </a:spcBef>
            </a:pPr>
            <a:endParaRPr lang="en-US" sz="2668">
              <a:solidFill>
                <a:srgbClr val="000000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67082" y="1009650"/>
            <a:ext cx="8115300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Landasan Teori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67082" y="2691603"/>
            <a:ext cx="11245399" cy="917926"/>
            <a:chOff x="0" y="0"/>
            <a:chExt cx="14993865" cy="1223902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4993865" cy="5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58"/>
                </a:lnSpc>
                <a:spcBef>
                  <a:spcPct val="0"/>
                </a:spcBef>
              </a:pPr>
              <a:r>
                <a:rPr lang="en-US" sz="2814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Machine Learning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94009"/>
              <a:ext cx="14993865" cy="529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  <a:spcBef>
                  <a:spcPct val="0"/>
                </a:spcBef>
              </a:pPr>
              <a:r>
                <a:rPr lang="en-US" sz="247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pembelajaran berbasis data untuk prediksi.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67082" y="4420949"/>
            <a:ext cx="11245399" cy="1325366"/>
            <a:chOff x="0" y="0"/>
            <a:chExt cx="14993865" cy="1767155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4993865" cy="5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58"/>
                </a:lnSpc>
                <a:spcBef>
                  <a:spcPct val="0"/>
                </a:spcBef>
              </a:pPr>
              <a:r>
                <a:rPr lang="en-US" sz="2814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Survival Analysis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94009"/>
              <a:ext cx="14993865" cy="10731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19"/>
                </a:lnSpc>
                <a:spcBef>
                  <a:spcPct val="0"/>
                </a:spcBef>
              </a:pPr>
              <a:r>
                <a:rPr lang="en-US" sz="247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memprediksi waktu hingga suatu peristiwa (kelulusan).</a:t>
              </a:r>
            </a:p>
            <a:p>
              <a:pPr marL="0" lvl="0" indent="0" algn="l">
                <a:lnSpc>
                  <a:spcPts val="3219"/>
                </a:lnSpc>
                <a:spcBef>
                  <a:spcPct val="0"/>
                </a:spcBef>
              </a:pPr>
              <a:endParaRPr lang="en-US" sz="247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10765" y="6303864"/>
            <a:ext cx="11301716" cy="2597121"/>
            <a:chOff x="0" y="0"/>
            <a:chExt cx="15068954" cy="3462829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28575"/>
              <a:ext cx="14993865" cy="5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58"/>
                </a:lnSpc>
                <a:spcBef>
                  <a:spcPct val="0"/>
                </a:spcBef>
              </a:pPr>
              <a:r>
                <a:rPr lang="en-US" sz="2814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Gradient Boosting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694009"/>
              <a:ext cx="14993865" cy="529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  <a:spcBef>
                  <a:spcPct val="0"/>
                </a:spcBef>
              </a:pPr>
              <a:r>
                <a:rPr lang="en-US" sz="247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menggabungkan banyak model lemah untuk hasil lebih akurat.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5089" y="2210352"/>
              <a:ext cx="14993865" cy="5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58"/>
                </a:lnSpc>
                <a:spcBef>
                  <a:spcPct val="0"/>
                </a:spcBef>
              </a:pPr>
              <a:r>
                <a:rPr lang="en-US" sz="2814" b="1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Educational Data Mining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5089" y="2932936"/>
              <a:ext cx="14993865" cy="529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  <a:spcBef>
                  <a:spcPct val="0"/>
                </a:spcBef>
              </a:pPr>
              <a:r>
                <a:rPr lang="en-US" sz="247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penerapan data mining di dunia pendidikan.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547818" y="981075"/>
            <a:ext cx="37114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sp>
        <p:nvSpPr>
          <p:cNvPr id="16" name="Freeform 16"/>
          <p:cNvSpPr/>
          <p:nvPr/>
        </p:nvSpPr>
        <p:spPr>
          <a:xfrm>
            <a:off x="15327359" y="2212342"/>
            <a:ext cx="4497021" cy="7086995"/>
          </a:xfrm>
          <a:custGeom>
            <a:avLst/>
            <a:gdLst/>
            <a:ahLst/>
            <a:cxnLst/>
            <a:rect l="l" t="t" r="r" b="b"/>
            <a:pathLst>
              <a:path w="4497021" h="7086995">
                <a:moveTo>
                  <a:pt x="0" y="0"/>
                </a:moveTo>
                <a:lnTo>
                  <a:pt x="4497021" y="0"/>
                </a:lnTo>
                <a:lnTo>
                  <a:pt x="4497021" y="7086996"/>
                </a:lnTo>
                <a:lnTo>
                  <a:pt x="0" y="70869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67082" y="1009650"/>
            <a:ext cx="14764792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Jenis dan Metode Penelitian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67082" y="3195441"/>
            <a:ext cx="16835135" cy="4870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19"/>
              </a:lnSpc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Jenis: Kuantitatif eksperimental.</a:t>
            </a:r>
          </a:p>
          <a:p>
            <a:pPr algn="l">
              <a:lnSpc>
                <a:spcPts val="4819"/>
              </a:lnSpc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Pendekatan: Supervised Learning (prediktif).</a:t>
            </a:r>
          </a:p>
          <a:p>
            <a:pPr algn="l">
              <a:lnSpc>
                <a:spcPts val="4819"/>
              </a:lnSpc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Metode utama:</a:t>
            </a:r>
          </a:p>
          <a:p>
            <a:pPr marL="1600889" lvl="2" indent="-533630" algn="l">
              <a:lnSpc>
                <a:spcPts val="4819"/>
              </a:lnSpc>
              <a:buFont typeface="Arial"/>
              <a:buChar char="⚬"/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Cox Proportional Hazard (baseline).</a:t>
            </a:r>
          </a:p>
          <a:p>
            <a:pPr marL="1600889" lvl="2" indent="-533630" algn="l">
              <a:lnSpc>
                <a:spcPts val="4819"/>
              </a:lnSpc>
              <a:buFont typeface="Arial"/>
              <a:buChar char="⚬"/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Gradient Boosting (XGBoost / GBM).</a:t>
            </a:r>
          </a:p>
          <a:p>
            <a:pPr algn="l">
              <a:lnSpc>
                <a:spcPts val="4819"/>
              </a:lnSpc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Validasi: 80% training, 20% testing.</a:t>
            </a:r>
          </a:p>
          <a:p>
            <a:pPr algn="l">
              <a:lnSpc>
                <a:spcPts val="4819"/>
              </a:lnSpc>
              <a:spcBef>
                <a:spcPct val="0"/>
              </a:spcBef>
            </a:pPr>
            <a:r>
              <a:rPr lang="en-US" sz="37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Evaluasi: C-index &amp; Brier Score.</a:t>
            </a:r>
          </a:p>
          <a:p>
            <a:pPr marL="0" lvl="0" indent="0" algn="l">
              <a:lnSpc>
                <a:spcPts val="4819"/>
              </a:lnSpc>
              <a:spcBef>
                <a:spcPct val="0"/>
              </a:spcBef>
            </a:pPr>
            <a:endParaRPr lang="en-US" sz="3707">
              <a:solidFill>
                <a:srgbClr val="000000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547818" y="981075"/>
            <a:ext cx="3711482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sz="2099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sp>
        <p:nvSpPr>
          <p:cNvPr id="6" name="Freeform 6"/>
          <p:cNvSpPr/>
          <p:nvPr/>
        </p:nvSpPr>
        <p:spPr>
          <a:xfrm>
            <a:off x="15241655" y="7476550"/>
            <a:ext cx="2008120" cy="1781750"/>
          </a:xfrm>
          <a:custGeom>
            <a:avLst/>
            <a:gdLst/>
            <a:ahLst/>
            <a:cxnLst/>
            <a:rect l="l" t="t" r="r" b="b"/>
            <a:pathLst>
              <a:path w="2008120" h="1781750">
                <a:moveTo>
                  <a:pt x="0" y="0"/>
                </a:moveTo>
                <a:lnTo>
                  <a:pt x="2008120" y="0"/>
                </a:lnTo>
                <a:lnTo>
                  <a:pt x="2008120" y="1781750"/>
                </a:lnTo>
                <a:lnTo>
                  <a:pt x="0" y="1781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527</Words>
  <Application>Microsoft Office PowerPoint</Application>
  <PresentationFormat>Custom</PresentationFormat>
  <Paragraphs>113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Garet Bold</vt:lpstr>
      <vt:lpstr>Arial</vt:lpstr>
      <vt:lpstr>Archivo Black</vt:lpstr>
      <vt:lpstr>Garet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Prediksi Waktu Kelulusan Mahasiswa Menggunakan Survival Analysis dan Gradient Boosting</dc:title>
  <cp:lastModifiedBy>Microsoft account</cp:lastModifiedBy>
  <cp:revision>2</cp:revision>
  <dcterms:created xsi:type="dcterms:W3CDTF">2006-08-16T00:00:00Z</dcterms:created>
  <dcterms:modified xsi:type="dcterms:W3CDTF">2025-10-20T01:10:45Z</dcterms:modified>
  <dc:identifier>DAG1mIHRY0k</dc:identifier>
</cp:coreProperties>
</file>

<file path=docProps/thumbnail.jpeg>
</file>